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7" r:id="rId2"/>
    <p:sldId id="264" r:id="rId3"/>
    <p:sldId id="275" r:id="rId4"/>
    <p:sldId id="268" r:id="rId5"/>
    <p:sldId id="286" r:id="rId6"/>
    <p:sldId id="288" r:id="rId7"/>
    <p:sldId id="274" r:id="rId8"/>
    <p:sldId id="267" r:id="rId9"/>
    <p:sldId id="272" r:id="rId10"/>
    <p:sldId id="265" r:id="rId11"/>
    <p:sldId id="273" r:id="rId12"/>
    <p:sldId id="266" r:id="rId13"/>
    <p:sldId id="262" r:id="rId14"/>
    <p:sldId id="269" r:id="rId15"/>
    <p:sldId id="287" r:id="rId16"/>
    <p:sldId id="289" r:id="rId17"/>
    <p:sldId id="263" r:id="rId18"/>
    <p:sldId id="270" r:id="rId19"/>
    <p:sldId id="290" r:id="rId20"/>
    <p:sldId id="291" r:id="rId21"/>
    <p:sldId id="292" r:id="rId22"/>
    <p:sldId id="293" r:id="rId23"/>
    <p:sldId id="295" r:id="rId24"/>
    <p:sldId id="294" r:id="rId25"/>
    <p:sldId id="271" r:id="rId26"/>
    <p:sldId id="261" r:id="rId27"/>
    <p:sldId id="298" r:id="rId28"/>
    <p:sldId id="260" r:id="rId29"/>
    <p:sldId id="258" r:id="rId30"/>
    <p:sldId id="259" r:id="rId31"/>
    <p:sldId id="276" r:id="rId32"/>
    <p:sldId id="302" r:id="rId33"/>
    <p:sldId id="303" r:id="rId34"/>
    <p:sldId id="304" r:id="rId35"/>
    <p:sldId id="305" r:id="rId36"/>
    <p:sldId id="306" r:id="rId37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189" d="100"/>
          <a:sy n="189" d="100"/>
        </p:scale>
        <p:origin x="-120" y="-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2" d="100"/>
        <a:sy n="10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45926-E377-3F40-A3F2-80EF1A0F80B5}" type="datetimeFigureOut">
              <a:rPr lang="nl-NL" smtClean="0"/>
              <a:t>06-12-15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82D7E-6419-2B4B-860C-FCF30AC48B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6986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7F2026-99C0-AC49-9F47-5AF12745A98A}" type="datetimeFigureOut">
              <a:rPr lang="nl-NL" smtClean="0"/>
              <a:t>06-12-15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65368D-32D0-A347-9B0D-A08C596A80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3568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ED90-4394-1F47-B72E-84E23B0E2ED9}" type="datetimeFigureOut">
              <a:rPr lang="nl-NL" smtClean="0"/>
              <a:t>06-12-15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9E9B-1EA9-8248-B5FF-EA5CCBA8E7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5905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ED90-4394-1F47-B72E-84E23B0E2ED9}" type="datetimeFigureOut">
              <a:rPr lang="nl-NL" smtClean="0"/>
              <a:t>06-12-15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9E9B-1EA9-8248-B5FF-EA5CCBA8E7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4454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ED90-4394-1F47-B72E-84E23B0E2ED9}" type="datetimeFigureOut">
              <a:rPr lang="nl-NL" smtClean="0"/>
              <a:t>06-12-15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9E9B-1EA9-8248-B5FF-EA5CCBA8E7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7271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ED90-4394-1F47-B72E-84E23B0E2ED9}" type="datetimeFigureOut">
              <a:rPr lang="nl-NL" smtClean="0"/>
              <a:t>06-12-15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9E9B-1EA9-8248-B5FF-EA5CCBA8E7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59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ED90-4394-1F47-B72E-84E23B0E2ED9}" type="datetimeFigureOut">
              <a:rPr lang="nl-NL" smtClean="0"/>
              <a:t>06-12-15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9E9B-1EA9-8248-B5FF-EA5CCBA8E7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6633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ED90-4394-1F47-B72E-84E23B0E2ED9}" type="datetimeFigureOut">
              <a:rPr lang="nl-NL" smtClean="0"/>
              <a:t>06-12-15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9E9B-1EA9-8248-B5FF-EA5CCBA8E7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4678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ED90-4394-1F47-B72E-84E23B0E2ED9}" type="datetimeFigureOut">
              <a:rPr lang="nl-NL" smtClean="0"/>
              <a:t>06-12-15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9E9B-1EA9-8248-B5FF-EA5CCBA8E7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1830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ED90-4394-1F47-B72E-84E23B0E2ED9}" type="datetimeFigureOut">
              <a:rPr lang="nl-NL" smtClean="0"/>
              <a:t>06-12-15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9E9B-1EA9-8248-B5FF-EA5CCBA8E7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0317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ED90-4394-1F47-B72E-84E23B0E2ED9}" type="datetimeFigureOut">
              <a:rPr lang="nl-NL" smtClean="0"/>
              <a:t>06-12-15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9E9B-1EA9-8248-B5FF-EA5CCBA8E7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211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ED90-4394-1F47-B72E-84E23B0E2ED9}" type="datetimeFigureOut">
              <a:rPr lang="nl-NL" smtClean="0"/>
              <a:t>06-12-15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9E9B-1EA9-8248-B5FF-EA5CCBA8E7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3186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ED90-4394-1F47-B72E-84E23B0E2ED9}" type="datetimeFigureOut">
              <a:rPr lang="nl-NL" smtClean="0"/>
              <a:t>06-12-15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9E9B-1EA9-8248-B5FF-EA5CCBA8E7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3403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1ED90-4394-1F47-B72E-84E23B0E2ED9}" type="datetimeFigureOut">
              <a:rPr lang="nl-NL" smtClean="0"/>
              <a:t>06-12-15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29E9B-1EA9-8248-B5FF-EA5CCBA8E73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649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373360"/>
            <a:ext cx="8229600" cy="1143000"/>
          </a:xfrm>
        </p:spPr>
        <p:txBody>
          <a:bodyPr>
            <a:noAutofit/>
          </a:bodyPr>
          <a:lstStyle/>
          <a:p>
            <a:r>
              <a:rPr lang="nl-NL" sz="8800" dirty="0" err="1" smtClean="0"/>
              <a:t>Acepromazine</a:t>
            </a:r>
            <a:endParaRPr lang="nl-NL" sz="8800" dirty="0"/>
          </a:p>
        </p:txBody>
      </p:sp>
      <p:sp>
        <p:nvSpPr>
          <p:cNvPr id="4" name="Tekstvak 3"/>
          <p:cNvSpPr txBox="1"/>
          <p:nvPr/>
        </p:nvSpPr>
        <p:spPr>
          <a:xfrm>
            <a:off x="882651" y="693569"/>
            <a:ext cx="3161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antwoordkaartje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570664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Xylazine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Welke groep?		Alfa 2 agonisten</a:t>
            </a:r>
          </a:p>
          <a:p>
            <a:r>
              <a:rPr lang="nl-NL" dirty="0" smtClean="0"/>
              <a:t>eigenschappen:</a:t>
            </a:r>
          </a:p>
          <a:p>
            <a:endParaRPr lang="nl-NL" dirty="0"/>
          </a:p>
          <a:p>
            <a:r>
              <a:rPr lang="nl-NL" dirty="0" smtClean="0"/>
              <a:t>Sedatief</a:t>
            </a:r>
          </a:p>
          <a:p>
            <a:r>
              <a:rPr lang="nl-NL" dirty="0" smtClean="0"/>
              <a:t>Weinig analgetisch</a:t>
            </a:r>
          </a:p>
          <a:p>
            <a:r>
              <a:rPr lang="nl-NL" dirty="0" smtClean="0"/>
              <a:t>Spier ontspanning</a:t>
            </a:r>
          </a:p>
          <a:p>
            <a:r>
              <a:rPr lang="nl-NL" dirty="0" smtClean="0"/>
              <a:t>Geschikt als premedicatie</a:t>
            </a:r>
          </a:p>
          <a:p>
            <a:pPr lvl="1"/>
            <a:r>
              <a:rPr lang="nl-NL" dirty="0" smtClean="0"/>
              <a:t>Bloeddrukdaling</a:t>
            </a:r>
          </a:p>
          <a:p>
            <a:pPr lvl="1"/>
            <a:r>
              <a:rPr lang="nl-NL" dirty="0" smtClean="0"/>
              <a:t>Ademdepressie</a:t>
            </a:r>
          </a:p>
          <a:p>
            <a:pPr lvl="1"/>
            <a:r>
              <a:rPr lang="nl-NL" dirty="0" smtClean="0"/>
              <a:t>Emetisch</a:t>
            </a:r>
            <a:r>
              <a:rPr lang="nl-NL" dirty="0"/>
              <a:t> </a:t>
            </a:r>
            <a:r>
              <a:rPr lang="nl-NL" dirty="0" smtClean="0"/>
              <a:t>(braken)</a:t>
            </a:r>
          </a:p>
          <a:p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63785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373360"/>
            <a:ext cx="8229600" cy="1143000"/>
          </a:xfrm>
        </p:spPr>
        <p:txBody>
          <a:bodyPr>
            <a:noAutofit/>
          </a:bodyPr>
          <a:lstStyle/>
          <a:p>
            <a:r>
              <a:rPr lang="nl-NL" sz="8800" dirty="0" err="1" smtClean="0"/>
              <a:t>Medetomidine</a:t>
            </a:r>
            <a:endParaRPr lang="nl-NL" sz="8800" dirty="0"/>
          </a:p>
        </p:txBody>
      </p:sp>
      <p:sp>
        <p:nvSpPr>
          <p:cNvPr id="3" name="Tekstvak 2"/>
          <p:cNvSpPr txBox="1"/>
          <p:nvPr/>
        </p:nvSpPr>
        <p:spPr>
          <a:xfrm>
            <a:off x="882651" y="693569"/>
            <a:ext cx="3161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antwoordkaartje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646576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Medetomidine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/>
              <a:t>Welke groep?    Alfa2 agonisten  </a:t>
            </a:r>
            <a:r>
              <a:rPr lang="nl-NL" dirty="0" err="1" smtClean="0"/>
              <a:t>Domitor</a:t>
            </a:r>
            <a:r>
              <a:rPr lang="nl-NL" dirty="0" smtClean="0"/>
              <a:t>! </a:t>
            </a:r>
          </a:p>
          <a:p>
            <a:r>
              <a:rPr lang="nl-NL" dirty="0" smtClean="0"/>
              <a:t>Vooral voor hond en kat 			eigenschappen:</a:t>
            </a:r>
            <a:endParaRPr lang="nl-NL" dirty="0"/>
          </a:p>
          <a:p>
            <a:endParaRPr lang="nl-NL" dirty="0" smtClean="0"/>
          </a:p>
          <a:p>
            <a:r>
              <a:rPr lang="nl-NL" dirty="0" smtClean="0"/>
              <a:t>Sedatief</a:t>
            </a:r>
          </a:p>
          <a:p>
            <a:r>
              <a:rPr lang="nl-NL" dirty="0" smtClean="0"/>
              <a:t>Weinig analgetisch</a:t>
            </a:r>
          </a:p>
          <a:p>
            <a:r>
              <a:rPr lang="nl-NL" dirty="0" smtClean="0"/>
              <a:t>Spier ontspanning</a:t>
            </a:r>
          </a:p>
          <a:p>
            <a:r>
              <a:rPr lang="nl-NL" dirty="0" smtClean="0"/>
              <a:t>Vaak in combi met </a:t>
            </a:r>
            <a:r>
              <a:rPr lang="nl-NL" dirty="0" err="1" smtClean="0"/>
              <a:t>Ketamine</a:t>
            </a:r>
            <a:endParaRPr lang="nl-NL" dirty="0" smtClean="0"/>
          </a:p>
          <a:p>
            <a:r>
              <a:rPr lang="nl-NL" dirty="0" smtClean="0"/>
              <a:t>Geschikt als premedicatie</a:t>
            </a:r>
          </a:p>
          <a:p>
            <a:pPr lvl="1"/>
            <a:r>
              <a:rPr lang="nl-NL" dirty="0" smtClean="0"/>
              <a:t>Bloeddrukdaling</a:t>
            </a:r>
          </a:p>
          <a:p>
            <a:pPr lvl="1"/>
            <a:r>
              <a:rPr lang="nl-NL" dirty="0" smtClean="0"/>
              <a:t>Ademdepressie</a:t>
            </a:r>
          </a:p>
          <a:p>
            <a:pPr lvl="1"/>
            <a:r>
              <a:rPr lang="nl-NL" dirty="0" smtClean="0"/>
              <a:t>Emetisch (braken)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663007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373360"/>
            <a:ext cx="8229600" cy="1143000"/>
          </a:xfrm>
        </p:spPr>
        <p:txBody>
          <a:bodyPr>
            <a:noAutofit/>
          </a:bodyPr>
          <a:lstStyle/>
          <a:p>
            <a:r>
              <a:rPr lang="nl-NL" sz="8800" dirty="0" err="1" smtClean="0"/>
              <a:t>Atipamezole</a:t>
            </a:r>
            <a:endParaRPr lang="nl-NL" sz="8800" dirty="0"/>
          </a:p>
        </p:txBody>
      </p:sp>
      <p:sp>
        <p:nvSpPr>
          <p:cNvPr id="3" name="Tekstvak 2"/>
          <p:cNvSpPr txBox="1"/>
          <p:nvPr/>
        </p:nvSpPr>
        <p:spPr>
          <a:xfrm>
            <a:off x="882651" y="693569"/>
            <a:ext cx="3161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antwoordkaartje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68961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Atipamezole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Welke groep? Alfa 2 antagonist,</a:t>
            </a:r>
          </a:p>
          <a:p>
            <a:r>
              <a:rPr lang="nl-NL" dirty="0" smtClean="0"/>
              <a:t>eigenschappen: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Antagoneert alfa 2 agonist zoals </a:t>
            </a:r>
            <a:r>
              <a:rPr lang="nl-NL" dirty="0" err="1" smtClean="0"/>
              <a:t>Domitor</a:t>
            </a:r>
            <a:r>
              <a:rPr lang="nl-NL" dirty="0" smtClean="0"/>
              <a:t>®</a:t>
            </a:r>
          </a:p>
          <a:p>
            <a:r>
              <a:rPr lang="nl-NL" dirty="0" smtClean="0"/>
              <a:t>½ dosering van </a:t>
            </a:r>
            <a:r>
              <a:rPr lang="nl-NL" dirty="0" err="1" smtClean="0"/>
              <a:t>Domitor</a:t>
            </a:r>
            <a:endParaRPr lang="nl-NL" dirty="0" smtClean="0"/>
          </a:p>
          <a:p>
            <a:r>
              <a:rPr lang="nl-NL" dirty="0" smtClean="0"/>
              <a:t>Pas inspuiten als werking </a:t>
            </a:r>
            <a:r>
              <a:rPr lang="nl-NL" dirty="0" err="1" smtClean="0"/>
              <a:t>Ketamine</a:t>
            </a:r>
            <a:r>
              <a:rPr lang="nl-NL" dirty="0" smtClean="0"/>
              <a:t> is afgenomen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4342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373360"/>
            <a:ext cx="8229600" cy="1143000"/>
          </a:xfrm>
        </p:spPr>
        <p:txBody>
          <a:bodyPr>
            <a:noAutofit/>
          </a:bodyPr>
          <a:lstStyle/>
          <a:p>
            <a:r>
              <a:rPr lang="nl-NL" sz="8800" dirty="0" err="1" smtClean="0"/>
              <a:t>Propofol</a:t>
            </a:r>
            <a:r>
              <a:rPr lang="nl-NL" sz="8800" dirty="0" smtClean="0"/>
              <a:t> </a:t>
            </a:r>
            <a:endParaRPr lang="nl-NL" sz="8800" dirty="0"/>
          </a:p>
        </p:txBody>
      </p:sp>
      <p:sp>
        <p:nvSpPr>
          <p:cNvPr id="3" name="Tekstvak 2"/>
          <p:cNvSpPr txBox="1"/>
          <p:nvPr/>
        </p:nvSpPr>
        <p:spPr>
          <a:xfrm>
            <a:off x="585433" y="801657"/>
            <a:ext cx="2765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antwoordkaartje: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9451806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Propofol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dirty="0" smtClean="0"/>
              <a:t>Welke groep? Inductiemiddel (hypnoticum), </a:t>
            </a:r>
            <a:r>
              <a:rPr lang="nl-NL" dirty="0" err="1" smtClean="0"/>
              <a:t>Propovet</a:t>
            </a:r>
            <a:r>
              <a:rPr lang="nl-NL" dirty="0" smtClean="0"/>
              <a:t>®, </a:t>
            </a:r>
            <a:r>
              <a:rPr lang="nl-NL" dirty="0" err="1" smtClean="0"/>
              <a:t>Propoclear</a:t>
            </a:r>
            <a:r>
              <a:rPr lang="nl-NL" dirty="0" smtClean="0"/>
              <a:t>®, </a:t>
            </a:r>
            <a:r>
              <a:rPr lang="nl-NL" dirty="0" err="1" smtClean="0"/>
              <a:t>Rapinovet</a:t>
            </a:r>
            <a:r>
              <a:rPr lang="nl-NL" dirty="0" smtClean="0"/>
              <a:t>® eigenschappen:</a:t>
            </a:r>
          </a:p>
          <a:p>
            <a:endParaRPr lang="nl-NL" dirty="0"/>
          </a:p>
          <a:p>
            <a:r>
              <a:rPr lang="nl-NL" dirty="0" smtClean="0"/>
              <a:t>Kortwerkend anestheticum</a:t>
            </a:r>
          </a:p>
          <a:p>
            <a:r>
              <a:rPr lang="nl-NL" dirty="0" smtClean="0"/>
              <a:t>Melkachtig uiterlijk</a:t>
            </a:r>
          </a:p>
          <a:p>
            <a:r>
              <a:rPr lang="nl-NL" dirty="0" smtClean="0"/>
              <a:t>Nauwelijks pijnstillend</a:t>
            </a:r>
          </a:p>
          <a:p>
            <a:pPr lvl="1"/>
            <a:r>
              <a:rPr lang="nl-NL" dirty="0" smtClean="0"/>
              <a:t>bloeddrukdaling</a:t>
            </a:r>
          </a:p>
          <a:p>
            <a:pPr lvl="1"/>
            <a:r>
              <a:rPr lang="nl-NL" dirty="0" smtClean="0"/>
              <a:t>Ademdepressie</a:t>
            </a:r>
          </a:p>
          <a:p>
            <a:r>
              <a:rPr lang="nl-NL" dirty="0" smtClean="0"/>
              <a:t>Alternatief: </a:t>
            </a:r>
            <a:r>
              <a:rPr lang="nl-NL" dirty="0" err="1" smtClean="0"/>
              <a:t>alfaxalon</a:t>
            </a:r>
            <a:r>
              <a:rPr lang="nl-NL" dirty="0" smtClean="0"/>
              <a:t>, </a:t>
            </a:r>
            <a:r>
              <a:rPr lang="nl-NL" dirty="0" err="1" smtClean="0"/>
              <a:t>Alfaxan</a:t>
            </a:r>
            <a:r>
              <a:rPr lang="nl-NL" dirty="0" smtClean="0"/>
              <a:t>® (iets minder nadelen)</a:t>
            </a:r>
          </a:p>
          <a:p>
            <a:pPr lvl="1"/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665993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373360"/>
            <a:ext cx="8229600" cy="1143000"/>
          </a:xfrm>
        </p:spPr>
        <p:txBody>
          <a:bodyPr>
            <a:noAutofit/>
          </a:bodyPr>
          <a:lstStyle/>
          <a:p>
            <a:r>
              <a:rPr lang="nl-NL" sz="8800" dirty="0" smtClean="0"/>
              <a:t>Butorfanol </a:t>
            </a:r>
            <a:endParaRPr lang="nl-NL" sz="8800" dirty="0"/>
          </a:p>
        </p:txBody>
      </p:sp>
      <p:sp>
        <p:nvSpPr>
          <p:cNvPr id="3" name="Tekstvak 2"/>
          <p:cNvSpPr txBox="1"/>
          <p:nvPr/>
        </p:nvSpPr>
        <p:spPr>
          <a:xfrm>
            <a:off x="882651" y="693569"/>
            <a:ext cx="3161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antwoordkaartje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2597376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Butorfanol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Welke groep? Opiaat (Opioïd analgeticum) </a:t>
            </a:r>
            <a:r>
              <a:rPr lang="nl-NL" dirty="0" err="1" smtClean="0"/>
              <a:t>Dolorex</a:t>
            </a:r>
            <a:r>
              <a:rPr lang="nl-NL" dirty="0" smtClean="0"/>
              <a:t>® en </a:t>
            </a:r>
            <a:r>
              <a:rPr lang="nl-NL" dirty="0" err="1" smtClean="0"/>
              <a:t>Torbugesic</a:t>
            </a:r>
            <a:r>
              <a:rPr lang="nl-NL" dirty="0" smtClean="0"/>
              <a:t>® eigenschappen:</a:t>
            </a:r>
          </a:p>
          <a:p>
            <a:endParaRPr lang="nl-NL" dirty="0" smtClean="0"/>
          </a:p>
          <a:p>
            <a:r>
              <a:rPr lang="nl-NL" dirty="0" smtClean="0"/>
              <a:t>Sterke pijnstilling</a:t>
            </a:r>
          </a:p>
          <a:p>
            <a:r>
              <a:rPr lang="nl-NL" dirty="0" smtClean="0"/>
              <a:t>Ademdepressie</a:t>
            </a:r>
          </a:p>
          <a:p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729122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373360"/>
            <a:ext cx="8229600" cy="1143000"/>
          </a:xfrm>
        </p:spPr>
        <p:txBody>
          <a:bodyPr>
            <a:noAutofit/>
          </a:bodyPr>
          <a:lstStyle/>
          <a:p>
            <a:r>
              <a:rPr lang="nl-NL" sz="8800" dirty="0" smtClean="0"/>
              <a:t>Lidocaïne </a:t>
            </a:r>
            <a:endParaRPr lang="nl-NL" sz="8800" dirty="0"/>
          </a:p>
        </p:txBody>
      </p:sp>
      <p:sp>
        <p:nvSpPr>
          <p:cNvPr id="6" name="Tekstvak 5"/>
          <p:cNvSpPr txBox="1"/>
          <p:nvPr/>
        </p:nvSpPr>
        <p:spPr>
          <a:xfrm>
            <a:off x="585433" y="801657"/>
            <a:ext cx="2765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antwoordkaartje: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555295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Acepromazine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582185"/>
            <a:ext cx="8423356" cy="4525963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Welke groep?  Neuroleptica major tranquilizers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eigenschappen:</a:t>
            </a:r>
          </a:p>
          <a:p>
            <a:endParaRPr lang="nl-NL" dirty="0" smtClean="0"/>
          </a:p>
          <a:p>
            <a:r>
              <a:rPr lang="nl-NL" dirty="0" smtClean="0"/>
              <a:t>Sedatief</a:t>
            </a:r>
          </a:p>
          <a:p>
            <a:r>
              <a:rPr lang="nl-NL" dirty="0" smtClean="0"/>
              <a:t>Spier ontspannend</a:t>
            </a:r>
          </a:p>
          <a:p>
            <a:r>
              <a:rPr lang="nl-NL" dirty="0" smtClean="0"/>
              <a:t>Anti-</a:t>
            </a:r>
            <a:r>
              <a:rPr lang="nl-NL" dirty="0" err="1" smtClean="0"/>
              <a:t>emitisch</a:t>
            </a:r>
            <a:endParaRPr lang="nl-NL" dirty="0" smtClean="0"/>
          </a:p>
          <a:p>
            <a:r>
              <a:rPr lang="nl-NL" dirty="0" smtClean="0"/>
              <a:t>Geschikt voor premedicatie</a:t>
            </a:r>
          </a:p>
          <a:p>
            <a:pPr lvl="1"/>
            <a:r>
              <a:rPr lang="nl-NL" dirty="0" smtClean="0"/>
              <a:t>Geeft bloeddrukdaling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51736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Lidocaïne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Welke groep?  </a:t>
            </a:r>
            <a:r>
              <a:rPr lang="nl-NL" dirty="0" err="1" smtClean="0"/>
              <a:t>Locaal</a:t>
            </a:r>
            <a:r>
              <a:rPr lang="nl-NL" dirty="0" smtClean="0"/>
              <a:t> anestheticum, zoals ook:</a:t>
            </a:r>
          </a:p>
          <a:p>
            <a:r>
              <a:rPr lang="nl-NL" dirty="0" err="1" smtClean="0"/>
              <a:t>Procamidor</a:t>
            </a:r>
            <a:r>
              <a:rPr lang="nl-NL" dirty="0" smtClean="0"/>
              <a:t>® is procaïne,  	eigenschappen:</a:t>
            </a:r>
          </a:p>
          <a:p>
            <a:endParaRPr lang="nl-NL" dirty="0" smtClean="0"/>
          </a:p>
          <a:p>
            <a:r>
              <a:rPr lang="nl-NL" dirty="0" smtClean="0"/>
              <a:t>Analgesie: 3 vormen; vraag voorbeelden;</a:t>
            </a:r>
          </a:p>
          <a:p>
            <a:r>
              <a:rPr lang="nl-NL" dirty="0" err="1" smtClean="0"/>
              <a:t>Geleidings</a:t>
            </a:r>
            <a:r>
              <a:rPr lang="nl-NL" dirty="0" smtClean="0"/>
              <a:t> anesthesie</a:t>
            </a:r>
          </a:p>
          <a:p>
            <a:r>
              <a:rPr lang="nl-NL" dirty="0" smtClean="0"/>
              <a:t>Infiltratie anesthesie</a:t>
            </a:r>
          </a:p>
          <a:p>
            <a:r>
              <a:rPr lang="nl-NL" dirty="0" smtClean="0"/>
              <a:t>Oppervlakte anesthesie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902217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373360"/>
            <a:ext cx="8229600" cy="1143000"/>
          </a:xfrm>
        </p:spPr>
        <p:txBody>
          <a:bodyPr>
            <a:noAutofit/>
          </a:bodyPr>
          <a:lstStyle/>
          <a:p>
            <a:r>
              <a:rPr lang="nl-NL" sz="8800" dirty="0" err="1" smtClean="0"/>
              <a:t>Euthasol</a:t>
            </a:r>
            <a:r>
              <a:rPr lang="nl-NL" sz="8800" dirty="0" smtClean="0"/>
              <a:t> </a:t>
            </a:r>
            <a:endParaRPr lang="nl-NL" sz="8800" dirty="0"/>
          </a:p>
        </p:txBody>
      </p:sp>
      <p:sp>
        <p:nvSpPr>
          <p:cNvPr id="5" name="Tekstvak 4"/>
          <p:cNvSpPr txBox="1"/>
          <p:nvPr/>
        </p:nvSpPr>
        <p:spPr>
          <a:xfrm>
            <a:off x="585433" y="801657"/>
            <a:ext cx="2765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antwoordkaartje: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7242684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Euthasol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Welke groep?  Barbituraat 	</a:t>
            </a:r>
            <a:r>
              <a:rPr lang="nl-NL" dirty="0" err="1" smtClean="0"/>
              <a:t>Pentobarbital</a:t>
            </a:r>
            <a:endParaRPr lang="nl-NL" dirty="0" smtClean="0"/>
          </a:p>
          <a:p>
            <a:r>
              <a:rPr lang="nl-NL" dirty="0" smtClean="0"/>
              <a:t>euthanasiemiddel, 			eigenschappen:</a:t>
            </a:r>
          </a:p>
          <a:p>
            <a:endParaRPr lang="nl-NL" dirty="0" smtClean="0"/>
          </a:p>
          <a:p>
            <a:r>
              <a:rPr lang="nl-NL" dirty="0" smtClean="0"/>
              <a:t>Sterk anesthetisch</a:t>
            </a:r>
          </a:p>
          <a:p>
            <a:r>
              <a:rPr lang="nl-NL" dirty="0" smtClean="0"/>
              <a:t>Smalle veiligheidsmarge</a:t>
            </a:r>
          </a:p>
          <a:p>
            <a:r>
              <a:rPr lang="nl-NL" dirty="0" smtClean="0"/>
              <a:t>Ademdepressie</a:t>
            </a:r>
          </a:p>
          <a:p>
            <a:r>
              <a:rPr lang="nl-NL" dirty="0" smtClean="0"/>
              <a:t>Circulatiedepressie</a:t>
            </a:r>
          </a:p>
          <a:p>
            <a:r>
              <a:rPr lang="nl-NL" dirty="0" smtClean="0"/>
              <a:t>Als bolus toedienen</a:t>
            </a:r>
          </a:p>
          <a:p>
            <a:pPr lvl="1"/>
            <a:r>
              <a:rPr lang="nl-NL" dirty="0" smtClean="0"/>
              <a:t>Pijnlijk als peri veneus (naast de ader)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63342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373360"/>
            <a:ext cx="8229600" cy="1143000"/>
          </a:xfrm>
        </p:spPr>
        <p:txBody>
          <a:bodyPr>
            <a:noAutofit/>
          </a:bodyPr>
          <a:lstStyle/>
          <a:p>
            <a:r>
              <a:rPr lang="nl-NL" sz="8800" dirty="0" err="1" smtClean="0"/>
              <a:t>Buprenorfine</a:t>
            </a:r>
            <a:r>
              <a:rPr lang="nl-NL" sz="8800" dirty="0" smtClean="0"/>
              <a:t> </a:t>
            </a:r>
            <a:endParaRPr lang="nl-NL" sz="8800" dirty="0"/>
          </a:p>
        </p:txBody>
      </p:sp>
      <p:sp>
        <p:nvSpPr>
          <p:cNvPr id="5" name="Tekstvak 4"/>
          <p:cNvSpPr txBox="1"/>
          <p:nvPr/>
        </p:nvSpPr>
        <p:spPr>
          <a:xfrm>
            <a:off x="585433" y="801657"/>
            <a:ext cx="2765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antwoordkaartje: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7641708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Buprenorfine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Welke groep?  Opiaat (Opio</a:t>
            </a:r>
            <a:r>
              <a:rPr lang="nl-NL" dirty="0" smtClean="0"/>
              <a:t>ï</a:t>
            </a:r>
            <a:r>
              <a:rPr lang="nl-NL" dirty="0" smtClean="0"/>
              <a:t>d analgeticum)</a:t>
            </a:r>
          </a:p>
          <a:p>
            <a:r>
              <a:rPr lang="nl-NL" dirty="0" err="1" smtClean="0"/>
              <a:t>Buprecare</a:t>
            </a:r>
            <a:r>
              <a:rPr lang="nl-NL" dirty="0" smtClean="0"/>
              <a:t>®		eigenschappen:</a:t>
            </a:r>
          </a:p>
          <a:p>
            <a:endParaRPr lang="nl-NL" dirty="0" smtClean="0"/>
          </a:p>
          <a:p>
            <a:r>
              <a:rPr lang="nl-NL" dirty="0" smtClean="0"/>
              <a:t>Sterk pijnstillend</a:t>
            </a:r>
          </a:p>
          <a:p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63342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373360"/>
            <a:ext cx="8229600" cy="1143000"/>
          </a:xfrm>
        </p:spPr>
        <p:txBody>
          <a:bodyPr>
            <a:noAutofit/>
          </a:bodyPr>
          <a:lstStyle/>
          <a:p>
            <a:r>
              <a:rPr lang="nl-NL" sz="8800" dirty="0" err="1" smtClean="0"/>
              <a:t>Acepromazine</a:t>
            </a:r>
            <a:endParaRPr lang="nl-NL" sz="8800" dirty="0"/>
          </a:p>
        </p:txBody>
      </p:sp>
      <p:sp>
        <p:nvSpPr>
          <p:cNvPr id="3" name="Tekstvak 2"/>
          <p:cNvSpPr txBox="1"/>
          <p:nvPr/>
        </p:nvSpPr>
        <p:spPr>
          <a:xfrm>
            <a:off x="585433" y="801657"/>
            <a:ext cx="2035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Stofnaam:</a:t>
            </a:r>
            <a:endParaRPr lang="nl-NL" sz="2800" dirty="0"/>
          </a:p>
        </p:txBody>
      </p:sp>
      <p:sp>
        <p:nvSpPr>
          <p:cNvPr id="4" name="Tekstvak 3"/>
          <p:cNvSpPr txBox="1"/>
          <p:nvPr/>
        </p:nvSpPr>
        <p:spPr>
          <a:xfrm>
            <a:off x="4343456" y="5368403"/>
            <a:ext cx="4800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Tot welke groep behoort deze stof? Welke eigenschappen ken je?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7085740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373360"/>
            <a:ext cx="8229600" cy="1143000"/>
          </a:xfrm>
        </p:spPr>
        <p:txBody>
          <a:bodyPr>
            <a:noAutofit/>
          </a:bodyPr>
          <a:lstStyle/>
          <a:p>
            <a:r>
              <a:rPr lang="nl-NL" sz="8800" dirty="0" err="1" smtClean="0"/>
              <a:t>Midazolam</a:t>
            </a:r>
            <a:r>
              <a:rPr lang="nl-NL" sz="8800" dirty="0" smtClean="0"/>
              <a:t> </a:t>
            </a:r>
            <a:endParaRPr lang="nl-NL" sz="8800" dirty="0"/>
          </a:p>
        </p:txBody>
      </p:sp>
      <p:sp>
        <p:nvSpPr>
          <p:cNvPr id="3" name="Tekstvak 2"/>
          <p:cNvSpPr txBox="1"/>
          <p:nvPr/>
        </p:nvSpPr>
        <p:spPr>
          <a:xfrm>
            <a:off x="585433" y="801657"/>
            <a:ext cx="2035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Stofnaam:</a:t>
            </a:r>
            <a:endParaRPr lang="nl-NL" sz="2800" dirty="0"/>
          </a:p>
        </p:txBody>
      </p:sp>
      <p:sp>
        <p:nvSpPr>
          <p:cNvPr id="5" name="Tekstvak 4"/>
          <p:cNvSpPr txBox="1"/>
          <p:nvPr/>
        </p:nvSpPr>
        <p:spPr>
          <a:xfrm>
            <a:off x="4343456" y="5368403"/>
            <a:ext cx="4800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Tot welke groep behoort deze stof? Welke eigenschappen ken je?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138108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373360"/>
            <a:ext cx="8229600" cy="1143000"/>
          </a:xfrm>
        </p:spPr>
        <p:txBody>
          <a:bodyPr>
            <a:noAutofit/>
          </a:bodyPr>
          <a:lstStyle/>
          <a:p>
            <a:r>
              <a:rPr lang="nl-NL" sz="8800" dirty="0" smtClean="0"/>
              <a:t>Methadon</a:t>
            </a:r>
            <a:endParaRPr lang="nl-NL" sz="8800" dirty="0"/>
          </a:p>
        </p:txBody>
      </p:sp>
      <p:sp>
        <p:nvSpPr>
          <p:cNvPr id="3" name="Tekstvak 2"/>
          <p:cNvSpPr txBox="1"/>
          <p:nvPr/>
        </p:nvSpPr>
        <p:spPr>
          <a:xfrm>
            <a:off x="585432" y="801657"/>
            <a:ext cx="3107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stofnaam:</a:t>
            </a:r>
            <a:endParaRPr lang="nl-NL" sz="2800" dirty="0"/>
          </a:p>
        </p:txBody>
      </p:sp>
      <p:sp>
        <p:nvSpPr>
          <p:cNvPr id="4" name="Tekstvak 3"/>
          <p:cNvSpPr txBox="1"/>
          <p:nvPr/>
        </p:nvSpPr>
        <p:spPr>
          <a:xfrm>
            <a:off x="4343456" y="5368403"/>
            <a:ext cx="4800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Tot welke groep behoort deze stof? Welke eigenschappen ken je?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8529521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373360"/>
            <a:ext cx="8229600" cy="1143000"/>
          </a:xfrm>
        </p:spPr>
        <p:txBody>
          <a:bodyPr>
            <a:noAutofit/>
          </a:bodyPr>
          <a:lstStyle/>
          <a:p>
            <a:r>
              <a:rPr lang="nl-NL" sz="8800" dirty="0" err="1" smtClean="0"/>
              <a:t>Ketamine</a:t>
            </a:r>
            <a:r>
              <a:rPr lang="nl-NL" sz="8800" dirty="0" smtClean="0"/>
              <a:t> </a:t>
            </a:r>
            <a:endParaRPr lang="nl-NL" sz="8800" dirty="0"/>
          </a:p>
        </p:txBody>
      </p:sp>
      <p:sp>
        <p:nvSpPr>
          <p:cNvPr id="3" name="Tekstvak 2"/>
          <p:cNvSpPr txBox="1"/>
          <p:nvPr/>
        </p:nvSpPr>
        <p:spPr>
          <a:xfrm>
            <a:off x="585433" y="801657"/>
            <a:ext cx="2035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Stofnaam:</a:t>
            </a:r>
            <a:endParaRPr lang="nl-NL" sz="2800" dirty="0"/>
          </a:p>
        </p:txBody>
      </p:sp>
      <p:sp>
        <p:nvSpPr>
          <p:cNvPr id="5" name="Tekstvak 4"/>
          <p:cNvSpPr txBox="1"/>
          <p:nvPr/>
        </p:nvSpPr>
        <p:spPr>
          <a:xfrm>
            <a:off x="4343456" y="5368403"/>
            <a:ext cx="4800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Tot welke groep behoort deze stof? Welke eigenschappen ken je?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8735568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373360"/>
            <a:ext cx="8229600" cy="1143000"/>
          </a:xfrm>
        </p:spPr>
        <p:txBody>
          <a:bodyPr>
            <a:noAutofit/>
          </a:bodyPr>
          <a:lstStyle/>
          <a:p>
            <a:r>
              <a:rPr lang="nl-NL" sz="8800" dirty="0" err="1" smtClean="0"/>
              <a:t>Xylazine</a:t>
            </a:r>
            <a:endParaRPr lang="nl-NL" sz="8800" dirty="0"/>
          </a:p>
        </p:txBody>
      </p:sp>
      <p:sp>
        <p:nvSpPr>
          <p:cNvPr id="3" name="Tekstvak 2"/>
          <p:cNvSpPr txBox="1"/>
          <p:nvPr/>
        </p:nvSpPr>
        <p:spPr>
          <a:xfrm>
            <a:off x="585433" y="801657"/>
            <a:ext cx="2035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Stofnaam:</a:t>
            </a:r>
            <a:endParaRPr lang="nl-NL" sz="2800" dirty="0"/>
          </a:p>
        </p:txBody>
      </p:sp>
      <p:sp>
        <p:nvSpPr>
          <p:cNvPr id="5" name="Tekstvak 4"/>
          <p:cNvSpPr txBox="1"/>
          <p:nvPr/>
        </p:nvSpPr>
        <p:spPr>
          <a:xfrm>
            <a:off x="4343456" y="5368403"/>
            <a:ext cx="4800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Tot welke groep behoort deze stof? Welke eigenschappen ken je?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209710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373360"/>
            <a:ext cx="8229600" cy="1143000"/>
          </a:xfrm>
        </p:spPr>
        <p:txBody>
          <a:bodyPr>
            <a:noAutofit/>
          </a:bodyPr>
          <a:lstStyle/>
          <a:p>
            <a:r>
              <a:rPr lang="nl-NL" sz="8800" dirty="0" err="1" smtClean="0"/>
              <a:t>Midazolam</a:t>
            </a:r>
            <a:r>
              <a:rPr lang="nl-NL" sz="8800" dirty="0" smtClean="0"/>
              <a:t> </a:t>
            </a:r>
            <a:endParaRPr lang="nl-NL" sz="8800" dirty="0"/>
          </a:p>
        </p:txBody>
      </p:sp>
      <p:sp>
        <p:nvSpPr>
          <p:cNvPr id="3" name="Tekstvak 2"/>
          <p:cNvSpPr txBox="1"/>
          <p:nvPr/>
        </p:nvSpPr>
        <p:spPr>
          <a:xfrm>
            <a:off x="882651" y="693569"/>
            <a:ext cx="3161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antwoordkaartje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5906434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373360"/>
            <a:ext cx="8229600" cy="1143000"/>
          </a:xfrm>
        </p:spPr>
        <p:txBody>
          <a:bodyPr>
            <a:noAutofit/>
          </a:bodyPr>
          <a:lstStyle/>
          <a:p>
            <a:r>
              <a:rPr lang="nl-NL" sz="8800" dirty="0" err="1" smtClean="0"/>
              <a:t>Medetomidine</a:t>
            </a:r>
            <a:endParaRPr lang="nl-NL" sz="8800" dirty="0"/>
          </a:p>
        </p:txBody>
      </p:sp>
      <p:sp>
        <p:nvSpPr>
          <p:cNvPr id="3" name="Tekstvak 2"/>
          <p:cNvSpPr txBox="1"/>
          <p:nvPr/>
        </p:nvSpPr>
        <p:spPr>
          <a:xfrm>
            <a:off x="585433" y="801657"/>
            <a:ext cx="2035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Stofnaam:</a:t>
            </a:r>
            <a:endParaRPr lang="nl-NL" sz="2800" dirty="0"/>
          </a:p>
        </p:txBody>
      </p:sp>
      <p:sp>
        <p:nvSpPr>
          <p:cNvPr id="5" name="Tekstvak 4"/>
          <p:cNvSpPr txBox="1"/>
          <p:nvPr/>
        </p:nvSpPr>
        <p:spPr>
          <a:xfrm>
            <a:off x="4343456" y="5368403"/>
            <a:ext cx="4800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Tot welke groep behoort deze stof? Welke eigenschappen ken je?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42777857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373360"/>
            <a:ext cx="8229600" cy="1143000"/>
          </a:xfrm>
        </p:spPr>
        <p:txBody>
          <a:bodyPr>
            <a:noAutofit/>
          </a:bodyPr>
          <a:lstStyle/>
          <a:p>
            <a:r>
              <a:rPr lang="nl-NL" sz="8800" dirty="0" err="1" smtClean="0"/>
              <a:t>Atipamezole</a:t>
            </a:r>
            <a:endParaRPr lang="nl-NL" sz="8800" dirty="0"/>
          </a:p>
        </p:txBody>
      </p:sp>
      <p:sp>
        <p:nvSpPr>
          <p:cNvPr id="3" name="Tekstvak 2"/>
          <p:cNvSpPr txBox="1"/>
          <p:nvPr/>
        </p:nvSpPr>
        <p:spPr>
          <a:xfrm>
            <a:off x="585433" y="801657"/>
            <a:ext cx="2035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Stofnaam:</a:t>
            </a:r>
            <a:endParaRPr lang="nl-NL" sz="2800" dirty="0"/>
          </a:p>
        </p:txBody>
      </p:sp>
      <p:sp>
        <p:nvSpPr>
          <p:cNvPr id="5" name="Tekstvak 4"/>
          <p:cNvSpPr txBox="1"/>
          <p:nvPr/>
        </p:nvSpPr>
        <p:spPr>
          <a:xfrm>
            <a:off x="4343456" y="5368403"/>
            <a:ext cx="4800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Tot welke groep behoort deze stof? Welke eigenschappen ken je?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9335002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373360"/>
            <a:ext cx="8229600" cy="1143000"/>
          </a:xfrm>
        </p:spPr>
        <p:txBody>
          <a:bodyPr>
            <a:noAutofit/>
          </a:bodyPr>
          <a:lstStyle/>
          <a:p>
            <a:r>
              <a:rPr lang="nl-NL" sz="8800" dirty="0" err="1" smtClean="0"/>
              <a:t>Propofol</a:t>
            </a:r>
            <a:r>
              <a:rPr lang="nl-NL" sz="8800" dirty="0" smtClean="0"/>
              <a:t> </a:t>
            </a:r>
            <a:endParaRPr lang="nl-NL" sz="8800" dirty="0"/>
          </a:p>
        </p:txBody>
      </p:sp>
      <p:sp>
        <p:nvSpPr>
          <p:cNvPr id="4" name="Tekstvak 3"/>
          <p:cNvSpPr txBox="1"/>
          <p:nvPr/>
        </p:nvSpPr>
        <p:spPr>
          <a:xfrm>
            <a:off x="4343456" y="5368403"/>
            <a:ext cx="4800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Tot welke groep behoort deze stof? Welke eigenschappen ken je?</a:t>
            </a:r>
            <a:endParaRPr lang="nl-NL" sz="2400" dirty="0"/>
          </a:p>
        </p:txBody>
      </p:sp>
      <p:sp>
        <p:nvSpPr>
          <p:cNvPr id="5" name="Tekstvak 4"/>
          <p:cNvSpPr txBox="1"/>
          <p:nvPr/>
        </p:nvSpPr>
        <p:spPr>
          <a:xfrm>
            <a:off x="585433" y="801657"/>
            <a:ext cx="2035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Stofnaam: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9283066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373360"/>
            <a:ext cx="8229600" cy="1143000"/>
          </a:xfrm>
        </p:spPr>
        <p:txBody>
          <a:bodyPr>
            <a:noAutofit/>
          </a:bodyPr>
          <a:lstStyle/>
          <a:p>
            <a:r>
              <a:rPr lang="nl-NL" sz="8800" dirty="0" smtClean="0"/>
              <a:t>Butorfanol </a:t>
            </a:r>
            <a:endParaRPr lang="nl-NL" sz="8800" dirty="0"/>
          </a:p>
        </p:txBody>
      </p:sp>
      <p:sp>
        <p:nvSpPr>
          <p:cNvPr id="4" name="Tekstvak 3"/>
          <p:cNvSpPr txBox="1"/>
          <p:nvPr/>
        </p:nvSpPr>
        <p:spPr>
          <a:xfrm>
            <a:off x="4343456" y="5368403"/>
            <a:ext cx="4800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Tot welke groep behoort deze stof? Welke eigenschappen ken je?</a:t>
            </a:r>
            <a:endParaRPr lang="nl-NL" sz="2400" dirty="0"/>
          </a:p>
        </p:txBody>
      </p:sp>
      <p:sp>
        <p:nvSpPr>
          <p:cNvPr id="5" name="Tekstvak 4"/>
          <p:cNvSpPr txBox="1"/>
          <p:nvPr/>
        </p:nvSpPr>
        <p:spPr>
          <a:xfrm>
            <a:off x="585433" y="801657"/>
            <a:ext cx="2035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Stofnaam: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277938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373360"/>
            <a:ext cx="8229600" cy="1143000"/>
          </a:xfrm>
        </p:spPr>
        <p:txBody>
          <a:bodyPr>
            <a:noAutofit/>
          </a:bodyPr>
          <a:lstStyle/>
          <a:p>
            <a:r>
              <a:rPr lang="nl-NL" sz="8800" dirty="0" smtClean="0"/>
              <a:t>Lidocaïne </a:t>
            </a:r>
            <a:endParaRPr lang="nl-NL" sz="8800" dirty="0"/>
          </a:p>
        </p:txBody>
      </p:sp>
      <p:sp>
        <p:nvSpPr>
          <p:cNvPr id="4" name="Tekstvak 3"/>
          <p:cNvSpPr txBox="1"/>
          <p:nvPr/>
        </p:nvSpPr>
        <p:spPr>
          <a:xfrm>
            <a:off x="4343456" y="5368403"/>
            <a:ext cx="4800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Tot welke groep behoort deze stof? Welke eigenschappen ken je?</a:t>
            </a:r>
            <a:endParaRPr lang="nl-NL" sz="2400" dirty="0"/>
          </a:p>
        </p:txBody>
      </p:sp>
      <p:sp>
        <p:nvSpPr>
          <p:cNvPr id="5" name="Tekstvak 4"/>
          <p:cNvSpPr txBox="1"/>
          <p:nvPr/>
        </p:nvSpPr>
        <p:spPr>
          <a:xfrm>
            <a:off x="585433" y="801657"/>
            <a:ext cx="2035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Stofnaam: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4005619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373360"/>
            <a:ext cx="8229600" cy="1143000"/>
          </a:xfrm>
        </p:spPr>
        <p:txBody>
          <a:bodyPr>
            <a:noAutofit/>
          </a:bodyPr>
          <a:lstStyle/>
          <a:p>
            <a:r>
              <a:rPr lang="nl-NL" sz="8800" dirty="0" err="1" smtClean="0"/>
              <a:t>Euthasol</a:t>
            </a:r>
            <a:r>
              <a:rPr lang="nl-NL" sz="8800" dirty="0" smtClean="0"/>
              <a:t> </a:t>
            </a:r>
            <a:endParaRPr lang="nl-NL" sz="8800" dirty="0"/>
          </a:p>
        </p:txBody>
      </p:sp>
      <p:sp>
        <p:nvSpPr>
          <p:cNvPr id="4" name="Tekstvak 3"/>
          <p:cNvSpPr txBox="1"/>
          <p:nvPr/>
        </p:nvSpPr>
        <p:spPr>
          <a:xfrm>
            <a:off x="4343456" y="5368403"/>
            <a:ext cx="4800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Tot welke groep behoort deze stof? Welke eigenschappen ken je?</a:t>
            </a:r>
            <a:endParaRPr lang="nl-NL" sz="2400" dirty="0"/>
          </a:p>
        </p:txBody>
      </p:sp>
      <p:sp>
        <p:nvSpPr>
          <p:cNvPr id="7" name="Tekstvak 6"/>
          <p:cNvSpPr txBox="1"/>
          <p:nvPr/>
        </p:nvSpPr>
        <p:spPr>
          <a:xfrm>
            <a:off x="585433" y="801657"/>
            <a:ext cx="2765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merknaam: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261866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373360"/>
            <a:ext cx="8229600" cy="1143000"/>
          </a:xfrm>
        </p:spPr>
        <p:txBody>
          <a:bodyPr>
            <a:noAutofit/>
          </a:bodyPr>
          <a:lstStyle/>
          <a:p>
            <a:r>
              <a:rPr lang="nl-NL" sz="8800" dirty="0" err="1" smtClean="0"/>
              <a:t>Buprenorfine</a:t>
            </a:r>
            <a:r>
              <a:rPr lang="nl-NL" sz="8800" dirty="0" smtClean="0"/>
              <a:t> </a:t>
            </a:r>
            <a:endParaRPr lang="nl-NL" sz="8800" dirty="0"/>
          </a:p>
        </p:txBody>
      </p:sp>
      <p:sp>
        <p:nvSpPr>
          <p:cNvPr id="5" name="Tekstvak 4"/>
          <p:cNvSpPr txBox="1"/>
          <p:nvPr/>
        </p:nvSpPr>
        <p:spPr>
          <a:xfrm>
            <a:off x="585433" y="801657"/>
            <a:ext cx="2765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stofnaam:</a:t>
            </a:r>
            <a:endParaRPr lang="nl-NL" sz="2800" dirty="0"/>
          </a:p>
        </p:txBody>
      </p:sp>
      <p:sp>
        <p:nvSpPr>
          <p:cNvPr id="4" name="Tekstvak 3"/>
          <p:cNvSpPr txBox="1"/>
          <p:nvPr/>
        </p:nvSpPr>
        <p:spPr>
          <a:xfrm>
            <a:off x="4343456" y="5368403"/>
            <a:ext cx="4800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Tot welke groep behoort deze stof? Welke eigenschappen ken je?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889442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Midazolam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Welke groep? Benzodiazepines,</a:t>
            </a:r>
          </a:p>
          <a:p>
            <a:r>
              <a:rPr lang="nl-NL" dirty="0" smtClean="0"/>
              <a:t>Minor tranquilizer</a:t>
            </a:r>
          </a:p>
          <a:p>
            <a:r>
              <a:rPr lang="nl-NL" dirty="0" smtClean="0"/>
              <a:t>eigenschappen: 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Sedatief</a:t>
            </a:r>
          </a:p>
          <a:p>
            <a:r>
              <a:rPr lang="nl-NL" dirty="0" smtClean="0"/>
              <a:t>Spier ontspannend</a:t>
            </a:r>
          </a:p>
          <a:p>
            <a:r>
              <a:rPr lang="nl-NL" dirty="0" smtClean="0"/>
              <a:t>Geschikt voor premedicatie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9981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373360"/>
            <a:ext cx="8229600" cy="1143000"/>
          </a:xfrm>
        </p:spPr>
        <p:txBody>
          <a:bodyPr>
            <a:noAutofit/>
          </a:bodyPr>
          <a:lstStyle/>
          <a:p>
            <a:r>
              <a:rPr lang="nl-NL" sz="8800" dirty="0" smtClean="0"/>
              <a:t>Methadon</a:t>
            </a:r>
            <a:endParaRPr lang="nl-NL" sz="8800" dirty="0"/>
          </a:p>
        </p:txBody>
      </p:sp>
      <p:sp>
        <p:nvSpPr>
          <p:cNvPr id="3" name="Tekstvak 2"/>
          <p:cNvSpPr txBox="1"/>
          <p:nvPr/>
        </p:nvSpPr>
        <p:spPr>
          <a:xfrm>
            <a:off x="585432" y="801657"/>
            <a:ext cx="3107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antwoordkaartje: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729841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Methadon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Welke groep? opiaat,  		eigenschappen: 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Sedatief </a:t>
            </a:r>
          </a:p>
          <a:p>
            <a:r>
              <a:rPr lang="nl-NL" dirty="0" smtClean="0"/>
              <a:t>Pijnstillend </a:t>
            </a:r>
          </a:p>
          <a:p>
            <a:r>
              <a:rPr lang="nl-NL" dirty="0" smtClean="0"/>
              <a:t>Lichte spierrelaxatie</a:t>
            </a:r>
          </a:p>
          <a:p>
            <a:r>
              <a:rPr lang="nl-NL" dirty="0" smtClean="0"/>
              <a:t>Geschikt voor premedicatie</a:t>
            </a:r>
          </a:p>
          <a:p>
            <a:pPr lvl="1"/>
            <a:r>
              <a:rPr lang="nl-NL" dirty="0" smtClean="0"/>
              <a:t>Ademdepressie </a:t>
            </a:r>
          </a:p>
          <a:p>
            <a:pPr lvl="1"/>
            <a:r>
              <a:rPr lang="nl-NL" dirty="0" smtClean="0"/>
              <a:t>Anorexia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29130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373360"/>
            <a:ext cx="8229600" cy="1143000"/>
          </a:xfrm>
        </p:spPr>
        <p:txBody>
          <a:bodyPr>
            <a:noAutofit/>
          </a:bodyPr>
          <a:lstStyle/>
          <a:p>
            <a:r>
              <a:rPr lang="nl-NL" sz="8800" dirty="0" err="1" smtClean="0"/>
              <a:t>Ketamine</a:t>
            </a:r>
            <a:r>
              <a:rPr lang="nl-NL" sz="8800" dirty="0" smtClean="0"/>
              <a:t> </a:t>
            </a:r>
            <a:endParaRPr lang="nl-NL" sz="8800" dirty="0"/>
          </a:p>
        </p:txBody>
      </p:sp>
      <p:sp>
        <p:nvSpPr>
          <p:cNvPr id="3" name="Tekstvak 2"/>
          <p:cNvSpPr txBox="1"/>
          <p:nvPr/>
        </p:nvSpPr>
        <p:spPr>
          <a:xfrm>
            <a:off x="882651" y="693569"/>
            <a:ext cx="3161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antwoordkaartje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035932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Ketamine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Welke groep?  </a:t>
            </a:r>
            <a:r>
              <a:rPr lang="nl-NL" dirty="0" err="1" smtClean="0"/>
              <a:t>Dissociativa</a:t>
            </a:r>
            <a:r>
              <a:rPr lang="nl-NL" dirty="0" smtClean="0"/>
              <a:t>,	   eigenschappen:</a:t>
            </a:r>
          </a:p>
          <a:p>
            <a:endParaRPr lang="nl-NL" dirty="0"/>
          </a:p>
          <a:p>
            <a:r>
              <a:rPr lang="nl-NL" dirty="0" smtClean="0"/>
              <a:t>Goede analgesie</a:t>
            </a:r>
          </a:p>
          <a:p>
            <a:r>
              <a:rPr lang="nl-NL" dirty="0" smtClean="0"/>
              <a:t>Oppervlakkige slaap</a:t>
            </a:r>
          </a:p>
          <a:p>
            <a:r>
              <a:rPr lang="nl-NL" dirty="0" smtClean="0"/>
              <a:t>Anti-</a:t>
            </a:r>
            <a:r>
              <a:rPr lang="nl-NL" dirty="0" err="1" smtClean="0"/>
              <a:t>emetisch</a:t>
            </a:r>
            <a:endParaRPr lang="nl-NL" dirty="0" smtClean="0"/>
          </a:p>
          <a:p>
            <a:pPr lvl="1"/>
            <a:r>
              <a:rPr lang="nl-NL" dirty="0" smtClean="0"/>
              <a:t>Krampen en convulsies</a:t>
            </a:r>
          </a:p>
          <a:p>
            <a:pPr lvl="1"/>
            <a:r>
              <a:rPr lang="nl-NL" dirty="0" smtClean="0"/>
              <a:t>Pijnlijk bij injectie</a:t>
            </a:r>
          </a:p>
          <a:p>
            <a:r>
              <a:rPr lang="nl-NL" dirty="0" smtClean="0"/>
              <a:t>Bijna altijd in combinatie met alfa 2 agonist</a:t>
            </a:r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949045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373360"/>
            <a:ext cx="8229600" cy="1143000"/>
          </a:xfrm>
        </p:spPr>
        <p:txBody>
          <a:bodyPr>
            <a:noAutofit/>
          </a:bodyPr>
          <a:lstStyle/>
          <a:p>
            <a:r>
              <a:rPr lang="nl-NL" sz="8800" dirty="0" err="1" smtClean="0"/>
              <a:t>Xylazine</a:t>
            </a:r>
            <a:endParaRPr lang="nl-NL" sz="8800" dirty="0"/>
          </a:p>
        </p:txBody>
      </p:sp>
      <p:sp>
        <p:nvSpPr>
          <p:cNvPr id="3" name="Tekstvak 2"/>
          <p:cNvSpPr txBox="1"/>
          <p:nvPr/>
        </p:nvSpPr>
        <p:spPr>
          <a:xfrm>
            <a:off x="882651" y="693569"/>
            <a:ext cx="3161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antwoordkaartje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144355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390</Words>
  <Application>Microsoft Macintosh PowerPoint</Application>
  <PresentationFormat>Diavoorstelling (4:3)</PresentationFormat>
  <Paragraphs>167</Paragraphs>
  <Slides>36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36</vt:i4>
      </vt:variant>
    </vt:vector>
  </HeadingPairs>
  <TitlesOfParts>
    <vt:vector size="37" baseType="lpstr">
      <vt:lpstr>Office-thema</vt:lpstr>
      <vt:lpstr>Acepromazine</vt:lpstr>
      <vt:lpstr>Acepromazine</vt:lpstr>
      <vt:lpstr>Midazolam </vt:lpstr>
      <vt:lpstr>Midazolam </vt:lpstr>
      <vt:lpstr>Methadon</vt:lpstr>
      <vt:lpstr>Methadon </vt:lpstr>
      <vt:lpstr>Ketamine </vt:lpstr>
      <vt:lpstr>Ketamine </vt:lpstr>
      <vt:lpstr>Xylazine</vt:lpstr>
      <vt:lpstr>Xylazine </vt:lpstr>
      <vt:lpstr>Medetomidine</vt:lpstr>
      <vt:lpstr>Medetomidine </vt:lpstr>
      <vt:lpstr>Atipamezole</vt:lpstr>
      <vt:lpstr>Atipamezole </vt:lpstr>
      <vt:lpstr>Propofol </vt:lpstr>
      <vt:lpstr>Propofol </vt:lpstr>
      <vt:lpstr>Butorfanol </vt:lpstr>
      <vt:lpstr>Butorfanol </vt:lpstr>
      <vt:lpstr>Lidocaïne </vt:lpstr>
      <vt:lpstr>Lidocaïne </vt:lpstr>
      <vt:lpstr>Euthasol </vt:lpstr>
      <vt:lpstr>Euthasol </vt:lpstr>
      <vt:lpstr>Buprenorfine </vt:lpstr>
      <vt:lpstr>Buprenorfine </vt:lpstr>
      <vt:lpstr>Acepromazine</vt:lpstr>
      <vt:lpstr>Midazolam </vt:lpstr>
      <vt:lpstr>Methadon</vt:lpstr>
      <vt:lpstr>Ketamine </vt:lpstr>
      <vt:lpstr>Xylazine</vt:lpstr>
      <vt:lpstr>Medetomidine</vt:lpstr>
      <vt:lpstr>Atipamezole</vt:lpstr>
      <vt:lpstr>Propofol </vt:lpstr>
      <vt:lpstr>Butorfanol </vt:lpstr>
      <vt:lpstr>Lidocaïne </vt:lpstr>
      <vt:lpstr>Euthasol </vt:lpstr>
      <vt:lpstr>Buprenorfine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Acepromazine</dc:title>
  <dc:creator>Huub Hessel</dc:creator>
  <cp:lastModifiedBy>Huub Hessel</cp:lastModifiedBy>
  <cp:revision>15</cp:revision>
  <dcterms:created xsi:type="dcterms:W3CDTF">2015-12-06T15:03:02Z</dcterms:created>
  <dcterms:modified xsi:type="dcterms:W3CDTF">2015-12-06T18:04:26Z</dcterms:modified>
</cp:coreProperties>
</file>